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5D70283-3BBB-457D-9E0E-19044574A8E0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C24574F-0008-495E-BB57-6CEB289D49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0283-3BBB-457D-9E0E-19044574A8E0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574F-0008-495E-BB57-6CEB289D4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0283-3BBB-457D-9E0E-19044574A8E0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574F-0008-495E-BB57-6CEB289D4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0283-3BBB-457D-9E0E-19044574A8E0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574F-0008-495E-BB57-6CEB289D493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5D70283-3BBB-457D-9E0E-19044574A8E0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574F-0008-495E-BB57-6CEB289D493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0283-3BBB-457D-9E0E-19044574A8E0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574F-0008-495E-BB57-6CEB289D49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0283-3BBB-457D-9E0E-19044574A8E0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574F-0008-495E-BB57-6CEB289D493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D70283-3BBB-457D-9E0E-19044574A8E0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574F-0008-495E-BB57-6CEB289D493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0283-3BBB-457D-9E0E-19044574A8E0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574F-0008-495E-BB57-6CEB289D4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5D70283-3BBB-457D-9E0E-19044574A8E0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574F-0008-495E-BB57-6CEB289D49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5D70283-3BBB-457D-9E0E-19044574A8E0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574F-0008-495E-BB57-6CEB289D493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25D70283-3BBB-457D-9E0E-19044574A8E0}" type="datetimeFigureOut">
              <a:rPr lang="ru-RU" smtClean="0"/>
              <a:t>25.06.2013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C24574F-0008-495E-BB57-6CEB289D49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(группы </a:t>
            </a:r>
            <a:r>
              <a:rPr lang="ru-RU" dirty="0"/>
              <a:t>детей, которые с наибольшей вероятностью могут испытывать затруднения при сдаче единого государственного </a:t>
            </a:r>
            <a:r>
              <a:rPr lang="ru-RU" dirty="0" smtClean="0"/>
              <a:t>экзамена)</a:t>
            </a:r>
          </a:p>
          <a:p>
            <a:endParaRPr lang="ru-RU" dirty="0" smtClean="0"/>
          </a:p>
          <a:p>
            <a:r>
              <a:rPr lang="ru-RU" b="1" i="1" dirty="0" smtClean="0"/>
              <a:t>Психолог МБОУ СОШ с. Работки</a:t>
            </a:r>
          </a:p>
          <a:p>
            <a:r>
              <a:rPr lang="ru-RU" b="1" i="1" dirty="0" smtClean="0"/>
              <a:t>Кузнецова Ольга </a:t>
            </a:r>
            <a:r>
              <a:rPr lang="ru-RU" b="1" i="1" dirty="0"/>
              <a:t>Е</a:t>
            </a:r>
            <a:r>
              <a:rPr lang="ru-RU" b="1" i="1" dirty="0" smtClean="0"/>
              <a:t>вгеньевна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Стратегии работы с детьми групп риска в период подготовки к ЕГЭ</a:t>
            </a:r>
          </a:p>
        </p:txBody>
      </p:sp>
    </p:spTree>
    <p:extLst>
      <p:ext uri="{BB962C8B-B14F-4D97-AF65-F5344CB8AC3E}">
        <p14:creationId xmlns:p14="http://schemas.microsoft.com/office/powerpoint/2010/main" val="1209319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>
            <a:normAutofit/>
          </a:bodyPr>
          <a:lstStyle/>
          <a:p>
            <a:endParaRPr lang="ru-RU" sz="60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94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05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На этапе подготовки к экзаменам можно использовать различные формы психологической поддержки: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•	</a:t>
            </a:r>
            <a:r>
              <a:rPr lang="ru-RU" b="1" dirty="0"/>
              <a:t>групповые психологические занятия для различных категорий детей </a:t>
            </a:r>
            <a:r>
              <a:rPr lang="ru-RU" sz="1600" dirty="0"/>
              <a:t>(например, для детей с трудностями организации деятельности, для </a:t>
            </a:r>
            <a:r>
              <a:rPr lang="ru-RU" sz="1600" dirty="0" err="1"/>
              <a:t>аудиалов</a:t>
            </a:r>
            <a:r>
              <a:rPr lang="ru-RU" sz="1600" dirty="0"/>
              <a:t> и </a:t>
            </a:r>
            <a:r>
              <a:rPr lang="ru-RU" sz="1600" dirty="0" err="1"/>
              <a:t>кинестетиков</a:t>
            </a:r>
            <a:r>
              <a:rPr lang="ru-RU" sz="1600" dirty="0"/>
              <a:t>). Цель этих занятий — выработка необходимых навыков. </a:t>
            </a:r>
            <a:endParaRPr lang="ru-RU" sz="1600" dirty="0" smtClean="0"/>
          </a:p>
          <a:p>
            <a:r>
              <a:rPr lang="ru-RU" dirty="0"/>
              <a:t>•	</a:t>
            </a:r>
            <a:r>
              <a:rPr lang="ru-RU" b="1" dirty="0"/>
              <a:t>индивидуальные консультации выпускников. </a:t>
            </a:r>
            <a:r>
              <a:rPr lang="ru-RU" sz="1600" dirty="0"/>
              <a:t>Эта форма работы в большей степени подходит для тех детей, чьи трудности в большей степени имеют личностный характер (например, тревожные или </a:t>
            </a:r>
            <a:r>
              <a:rPr lang="ru-RU" sz="1600" dirty="0" err="1"/>
              <a:t>перфекционисты</a:t>
            </a:r>
            <a:r>
              <a:rPr lang="ru-RU" sz="1600" dirty="0" smtClean="0"/>
              <a:t>).</a:t>
            </a:r>
          </a:p>
          <a:p>
            <a:r>
              <a:rPr lang="ru-RU" dirty="0"/>
              <a:t>•	</a:t>
            </a:r>
            <a:r>
              <a:rPr lang="ru-RU" b="1" dirty="0"/>
              <a:t>составление рекомендаций для детей и их родителей</a:t>
            </a:r>
            <a:r>
              <a:rPr lang="ru-RU" sz="1600" dirty="0"/>
              <a:t>. Эта форма работы особенно подходит в том случае, если имеющиеся трудности мало подвержены коррекционному воздействию (например, у астеничных или «застревающих» детей). </a:t>
            </a:r>
          </a:p>
        </p:txBody>
      </p:sp>
    </p:spTree>
    <p:extLst>
      <p:ext uri="{BB962C8B-B14F-4D97-AF65-F5344CB8AC3E}">
        <p14:creationId xmlns:p14="http://schemas.microsoft.com/office/powerpoint/2010/main" val="166922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         Группы риска</a:t>
            </a:r>
            <a:endParaRPr lang="ru-RU" sz="5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Основные </a:t>
            </a:r>
            <a:r>
              <a:rPr lang="ru-RU" b="1" dirty="0" smtClean="0"/>
              <a:t>трудности:</a:t>
            </a:r>
          </a:p>
          <a:p>
            <a:pPr marL="0" indent="0">
              <a:buNone/>
            </a:pPr>
            <a:r>
              <a:rPr lang="ru-RU" sz="1600" b="1" i="1" dirty="0"/>
              <a:t>затруднения при необходимости четко логически мыслить, </a:t>
            </a:r>
            <a:r>
              <a:rPr lang="ru-RU" sz="1600" b="1" i="1" dirty="0" smtClean="0"/>
              <a:t>структурировать.</a:t>
            </a:r>
          </a:p>
          <a:p>
            <a:pPr marL="0" indent="0">
              <a:buNone/>
            </a:pPr>
            <a:r>
              <a:rPr lang="ru-RU" b="1" dirty="0" smtClean="0"/>
              <a:t>Стратегии поддержки:</a:t>
            </a:r>
          </a:p>
          <a:p>
            <a:pPr marL="0" indent="0">
              <a:buNone/>
            </a:pPr>
            <a:r>
              <a:rPr lang="ru-RU" sz="1600" b="1" i="1" dirty="0"/>
              <a:t>использовать сравнения, образы, метафоры, рисунки. Сухой теоретический материал важно проиллюстрировать примерами или картинками</a:t>
            </a:r>
            <a:r>
              <a:rPr lang="ru-RU" sz="1600" b="1" i="1" dirty="0" smtClean="0"/>
              <a:t>.</a:t>
            </a:r>
          </a:p>
          <a:p>
            <a:pPr marL="0" indent="0">
              <a:buNone/>
            </a:pPr>
            <a:r>
              <a:rPr lang="ru-RU" b="1" i="1" dirty="0"/>
              <a:t>Во время </a:t>
            </a:r>
            <a:r>
              <a:rPr lang="ru-RU" b="1" i="1" dirty="0" smtClean="0"/>
              <a:t>экзамена: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sz="1600" b="1" i="1" dirty="0"/>
              <a:t>Правополушарным детям имеет смысл пробовать свои силы где требуется </a:t>
            </a:r>
            <a:r>
              <a:rPr lang="ru-RU" sz="1600" b="1" i="1" u="sng" dirty="0"/>
              <a:t>развернутый</a:t>
            </a:r>
            <a:r>
              <a:rPr lang="ru-RU" sz="1600" b="1" i="1" dirty="0"/>
              <a:t> ответ.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ru-RU" b="1" dirty="0" smtClean="0"/>
          </a:p>
          <a:p>
            <a:r>
              <a:rPr lang="ru-RU" sz="9600" b="1" u="sng" dirty="0" smtClean="0">
                <a:solidFill>
                  <a:srgbClr val="7030A0"/>
                </a:solidFill>
              </a:rPr>
              <a:t>ПРАВОПОЛУШАРНЫЕ </a:t>
            </a:r>
            <a:r>
              <a:rPr lang="ru-RU" sz="9600" b="1" u="sng" dirty="0">
                <a:solidFill>
                  <a:srgbClr val="7030A0"/>
                </a:solidFill>
              </a:rPr>
              <a:t>ДЕТИ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17646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922" y="260648"/>
            <a:ext cx="8591550" cy="1066800"/>
          </a:xfrm>
        </p:spPr>
        <p:txBody>
          <a:bodyPr/>
          <a:lstStyle/>
          <a:p>
            <a:r>
              <a:rPr lang="ru-RU" b="1" u="sng" dirty="0">
                <a:solidFill>
                  <a:srgbClr val="7030A0"/>
                </a:solidFill>
              </a:rPr>
              <a:t>ДЕТИ-СИНТЕТИКИ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Основные </a:t>
            </a:r>
            <a:r>
              <a:rPr lang="ru-RU" b="1" dirty="0" smtClean="0"/>
              <a:t>трудности:</a:t>
            </a:r>
          </a:p>
          <a:p>
            <a:pPr marL="0" indent="0">
              <a:buNone/>
            </a:pPr>
            <a:r>
              <a:rPr lang="ru-RU" b="1" dirty="0"/>
              <a:t>   </a:t>
            </a:r>
            <a:r>
              <a:rPr lang="ru-RU" sz="1600" i="1" dirty="0"/>
              <a:t>Синтетики часто испытывают трудности с анализом, выделением опорных моментов в информации, делением материала на смысловые блоки. </a:t>
            </a:r>
            <a:endParaRPr lang="ru-RU" sz="1600" i="1" dirty="0" smtClean="0"/>
          </a:p>
          <a:p>
            <a:pPr marL="0" indent="0">
              <a:buNone/>
            </a:pPr>
            <a:r>
              <a:rPr lang="ru-RU" b="1" dirty="0" smtClean="0"/>
              <a:t>   Стратегии поддержки:</a:t>
            </a:r>
          </a:p>
          <a:p>
            <a:pPr marL="0" indent="0">
              <a:buNone/>
            </a:pPr>
            <a:r>
              <a:rPr lang="ru-RU" sz="1600" i="1" dirty="0"/>
              <a:t>нужно ориентировать на выявление основного в каждом задании: что здесь является главным, на что стоит обращать внимание в </a:t>
            </a:r>
            <a:r>
              <a:rPr lang="ru-RU" sz="1600" i="1" dirty="0" smtClean="0"/>
              <a:t>первую </a:t>
            </a:r>
            <a:r>
              <a:rPr lang="ru-RU" sz="1600" i="1" dirty="0"/>
              <a:t>очередь? </a:t>
            </a:r>
            <a:endParaRPr lang="ru-RU" sz="1600" i="1" dirty="0" smtClean="0"/>
          </a:p>
          <a:p>
            <a:pPr marL="0" indent="0">
              <a:buNone/>
            </a:pPr>
            <a:r>
              <a:rPr lang="ru-RU" b="1" dirty="0" smtClean="0"/>
              <a:t>   Во </a:t>
            </a:r>
            <a:r>
              <a:rPr lang="ru-RU" b="1" dirty="0"/>
              <a:t>время </a:t>
            </a:r>
            <a:r>
              <a:rPr lang="ru-RU" b="1" dirty="0" smtClean="0"/>
              <a:t>экзамена:</a:t>
            </a:r>
          </a:p>
          <a:p>
            <a:pPr marL="0" indent="0">
              <a:buNone/>
            </a:pPr>
            <a:r>
              <a:rPr lang="ru-RU" sz="1700" i="1" dirty="0"/>
              <a:t>В начале работы синтетикам стоит ознакомиться с материалом в целом: просмотреть имеющиеся задания, бегло ознакомиться с их содержанием. Это поможет им сориентироваться.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176464" cy="26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00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7030A0"/>
                </a:solidFill>
              </a:rPr>
              <a:t>ТРЕВОЖНЫЕ ДЕТИ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Основные </a:t>
            </a:r>
            <a:r>
              <a:rPr lang="ru-RU" b="1" dirty="0" smtClean="0"/>
              <a:t>трудности:</a:t>
            </a:r>
          </a:p>
          <a:p>
            <a:r>
              <a:rPr lang="ru-RU" sz="1600" i="1" dirty="0"/>
              <a:t>Наиболее трудной стороной ЕГЭ для тревожного ребенка является отсутствие эмоционального контакта со взрослым</a:t>
            </a:r>
            <a:r>
              <a:rPr lang="ru-RU" sz="1600" i="1" dirty="0" smtClean="0"/>
              <a:t>.</a:t>
            </a:r>
          </a:p>
          <a:p>
            <a:r>
              <a:rPr lang="ru-RU" b="1" dirty="0"/>
              <a:t>Стратегии поддержки </a:t>
            </a:r>
            <a:r>
              <a:rPr lang="ru-RU" b="1" dirty="0" smtClean="0"/>
              <a:t>:</a:t>
            </a:r>
          </a:p>
          <a:p>
            <a:r>
              <a:rPr lang="ru-RU" sz="1600" i="1" dirty="0"/>
              <a:t>важно создание ситуации эмоционального комфорта на предэкзаменационном этапе. Задача взрослого — создание ситуации успеха, поощрение, поддержка. </a:t>
            </a:r>
            <a:endParaRPr lang="ru-RU" sz="1600" i="1" dirty="0" smtClean="0"/>
          </a:p>
          <a:p>
            <a:r>
              <a:rPr lang="ru-RU" b="1" i="1" dirty="0"/>
              <a:t>Во время экзамена</a:t>
            </a:r>
            <a:r>
              <a:rPr lang="ru-RU" b="1" i="1" dirty="0" smtClean="0"/>
              <a:t>:</a:t>
            </a:r>
          </a:p>
          <a:p>
            <a:r>
              <a:rPr lang="ru-RU" sz="1700" i="1" dirty="0"/>
              <a:t>Очень важно обеспечить тревожным детям ощущение эмоциональной поддержки. Это можно сделать различными невербальными способами: посмотреть, улыбнуться и т.д. </a:t>
            </a:r>
          </a:p>
          <a:p>
            <a:endParaRPr lang="ru-RU" sz="1600" i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24847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1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7030A0"/>
                </a:solidFill>
              </a:rPr>
              <a:t>НЕУВЕРЕННЫЕ ДЕТИ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Основные трудности</a:t>
            </a:r>
            <a:r>
              <a:rPr lang="ru-RU" b="1" dirty="0" smtClean="0"/>
              <a:t>:</a:t>
            </a:r>
          </a:p>
          <a:p>
            <a:r>
              <a:rPr lang="ru-RU" sz="1600" i="1" dirty="0"/>
              <a:t>Неуверенные дети испытывают затруднения во время любого экзамена, поскольку им сложно опираться только на собственные ресурсы и принимать самостоятельное решение</a:t>
            </a:r>
            <a:r>
              <a:rPr lang="ru-RU" sz="1600" i="1" dirty="0" smtClean="0"/>
              <a:t>.</a:t>
            </a:r>
          </a:p>
          <a:p>
            <a:r>
              <a:rPr lang="ru-RU" b="1" i="1" dirty="0"/>
              <a:t>Стратегии </a:t>
            </a:r>
            <a:r>
              <a:rPr lang="ru-RU" b="1" i="1" dirty="0" smtClean="0"/>
              <a:t>поддержки:</a:t>
            </a:r>
          </a:p>
          <a:p>
            <a:r>
              <a:rPr lang="ru-RU" sz="1600" i="1" dirty="0"/>
              <a:t>. Очень важно, чтобы неуверенный ребенок получил положительный опыт принятия другими людьми его личного выбора</a:t>
            </a:r>
            <a:r>
              <a:rPr lang="ru-RU" sz="1600" i="1" dirty="0" smtClean="0"/>
              <a:t>.</a:t>
            </a:r>
          </a:p>
          <a:p>
            <a:r>
              <a:rPr lang="ru-RU" b="1" i="1" dirty="0"/>
              <a:t>Во время </a:t>
            </a:r>
            <a:r>
              <a:rPr lang="ru-RU" b="1" i="1" dirty="0" smtClean="0"/>
              <a:t>экзамена:</a:t>
            </a:r>
          </a:p>
          <a:p>
            <a:r>
              <a:rPr lang="ru-RU" sz="1700" i="1" dirty="0"/>
              <a:t>Неуверенного ребенка можно поддерживать простыми фразами, способствующими созданию ситуации успеха: «Я уверен, у тебя все получится», «Ты обязательно справишься».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10445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79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7030A0"/>
                </a:solidFill>
              </a:rPr>
              <a:t>ДЕТИ, ИСПЫТЫВАЮЩИЕ НЕДОСТАТОК ПРОИЗВОЛЬНОСТИ И САМООРГАНИЗАЦИИ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Основные </a:t>
            </a:r>
            <a:r>
              <a:rPr lang="ru-RU" b="1" dirty="0" smtClean="0"/>
              <a:t>трудности:</a:t>
            </a:r>
          </a:p>
          <a:p>
            <a:r>
              <a:rPr lang="ru-RU" sz="1600" b="1" i="1" dirty="0"/>
              <a:t>ЕГЭ требует очень высокой организованности деятельности. Непроизвольные дети при общем высоком уровне познавательного развития и вполне достаточном объеме знаний могут нерационально использовать отведенное время</a:t>
            </a:r>
            <a:r>
              <a:rPr lang="ru-RU" sz="1600" b="1" i="1" dirty="0" smtClean="0"/>
              <a:t>.</a:t>
            </a:r>
          </a:p>
          <a:p>
            <a:r>
              <a:rPr lang="ru-RU" b="1" dirty="0"/>
              <a:t>Стратегии </a:t>
            </a:r>
            <a:r>
              <a:rPr lang="ru-RU" b="1" dirty="0" smtClean="0"/>
              <a:t>поддержки:</a:t>
            </a:r>
          </a:p>
          <a:p>
            <a:r>
              <a:rPr lang="ru-RU" sz="1600" b="1" i="1" dirty="0"/>
              <a:t>Психические функции формируются через наличие внешних опор</a:t>
            </a:r>
            <a:r>
              <a:rPr lang="ru-RU" sz="1600" b="1" i="1" dirty="0" smtClean="0"/>
              <a:t>.</a:t>
            </a:r>
          </a:p>
          <a:p>
            <a:r>
              <a:rPr lang="ru-RU" b="1" dirty="0" smtClean="0"/>
              <a:t>Во время экзамена:</a:t>
            </a:r>
          </a:p>
          <a:p>
            <a:r>
              <a:rPr lang="ru-RU" sz="1600" b="1" i="1" dirty="0"/>
              <a:t>важно научить ребенка использовать для </a:t>
            </a:r>
            <a:r>
              <a:rPr lang="ru-RU" sz="1600" b="1" i="1" dirty="0" err="1"/>
              <a:t>саморегуляции</a:t>
            </a:r>
            <a:r>
              <a:rPr lang="ru-RU" sz="1600" b="1" i="1" dirty="0"/>
              <a:t> деятельности различные материальные средства</a:t>
            </a:r>
            <a:r>
              <a:rPr lang="ru-RU" sz="1600" b="1" i="1" dirty="0" smtClean="0"/>
              <a:t>.(часы)</a:t>
            </a:r>
            <a:endParaRPr lang="ru-RU" sz="1600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56" y="180327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81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7030A0"/>
                </a:solidFill>
              </a:rPr>
              <a:t>ПЕРФЕКЦИОНИСТЫ И «ОТЛИЧНИКИ»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/>
              <a:t>Основные трудности:</a:t>
            </a:r>
          </a:p>
          <a:p>
            <a:r>
              <a:rPr lang="ru-RU" sz="1600" i="1" dirty="0"/>
              <a:t>Им недостаточно выполнить минимально необходимый объем заданий, им нужно сделать все, причем безошибочно. </a:t>
            </a:r>
            <a:endParaRPr lang="ru-RU" sz="1600" i="1" dirty="0" smtClean="0"/>
          </a:p>
          <a:p>
            <a:r>
              <a:rPr lang="ru-RU" b="1" i="1" dirty="0" smtClean="0"/>
              <a:t>Стратегии поддержки:</a:t>
            </a:r>
          </a:p>
          <a:p>
            <a:r>
              <a:rPr lang="ru-RU" b="1" i="1" dirty="0"/>
              <a:t> </a:t>
            </a:r>
            <a:r>
              <a:rPr lang="ru-RU" sz="1600" i="1" dirty="0" smtClean="0"/>
              <a:t> </a:t>
            </a:r>
            <a:r>
              <a:rPr lang="ru-RU" sz="1600" i="1" dirty="0"/>
              <a:t>Очень важно помочь таким детям скорректировать их ожидания и осознать разницу между «достаточным» </a:t>
            </a:r>
            <a:r>
              <a:rPr lang="ru-RU" sz="1600" i="1" dirty="0" smtClean="0"/>
              <a:t>и </a:t>
            </a:r>
            <a:r>
              <a:rPr lang="ru-RU" sz="1600" i="1" dirty="0"/>
              <a:t>«превосходным». </a:t>
            </a:r>
            <a:endParaRPr lang="ru-RU" sz="1600" i="1" dirty="0" smtClean="0"/>
          </a:p>
          <a:p>
            <a:r>
              <a:rPr lang="ru-RU" b="1" dirty="0"/>
              <a:t>Во время экзамена:</a:t>
            </a:r>
          </a:p>
          <a:p>
            <a:r>
              <a:rPr lang="ru-RU" sz="1600" i="1" dirty="0"/>
              <a:t>Во время экзамена </a:t>
            </a:r>
            <a:r>
              <a:rPr lang="ru-RU" sz="1600" i="1" dirty="0" err="1"/>
              <a:t>перфекционисту</a:t>
            </a:r>
            <a:r>
              <a:rPr lang="ru-RU" sz="1600" i="1" dirty="0"/>
              <a:t> нужно помочь выбрать стратегию деятельности и реализовать ее.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4563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72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7030A0"/>
                </a:solidFill>
              </a:rPr>
              <a:t>АСТЕНИЧНЫЕ ДЕТИ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Основные </a:t>
            </a:r>
            <a:r>
              <a:rPr lang="ru-RU" b="1" dirty="0" smtClean="0"/>
              <a:t>трудности:</a:t>
            </a:r>
            <a:endParaRPr lang="ru-RU" b="1" dirty="0"/>
          </a:p>
          <a:p>
            <a:r>
              <a:rPr lang="ru-RU" sz="1600" i="1" dirty="0"/>
              <a:t>ЕГЭ требует высокой работоспособности на протяжении достаточно длительного периода времени (3 часа). </a:t>
            </a:r>
            <a:endParaRPr lang="ru-RU" sz="1600" i="1" dirty="0" smtClean="0"/>
          </a:p>
          <a:p>
            <a:r>
              <a:rPr lang="ru-RU" b="1" dirty="0"/>
              <a:t>Стратегии </a:t>
            </a:r>
            <a:r>
              <a:rPr lang="ru-RU" b="1" dirty="0" smtClean="0"/>
              <a:t>поддержки:</a:t>
            </a:r>
          </a:p>
          <a:p>
            <a:r>
              <a:rPr lang="ru-RU" sz="1600" i="1" dirty="0"/>
              <a:t>Большое значение приобретает оптимальный режим подготовки, чтобы ребенок не переутомлялся: ему необходимо делать перерывы в занятиях, гулять, достаточно спать. </a:t>
            </a:r>
            <a:endParaRPr lang="ru-RU" sz="1600" i="1" dirty="0" smtClean="0"/>
          </a:p>
          <a:p>
            <a:r>
              <a:rPr lang="ru-RU" b="1" dirty="0"/>
              <a:t>Во время экзамена</a:t>
            </a:r>
            <a:r>
              <a:rPr lang="ru-RU" b="1" dirty="0" smtClean="0"/>
              <a:t>:</a:t>
            </a:r>
          </a:p>
          <a:p>
            <a:r>
              <a:rPr lang="ru-RU" sz="1600" i="1" dirty="0" smtClean="0"/>
              <a:t>Во </a:t>
            </a:r>
            <a:r>
              <a:rPr lang="ru-RU" sz="1600" i="1" dirty="0"/>
              <a:t>время экзамена астеничным детям требуется несколько перерывов, поэтому их не стоит торопить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960440" cy="296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952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122</TotalTime>
  <Words>524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Soho</vt:lpstr>
      <vt:lpstr>Стратегии работы с детьми групп риска в период подготовки к ЕГЭ</vt:lpstr>
      <vt:lpstr>На этапе подготовки к экзаменам можно использовать различные формы психологической поддержки:</vt:lpstr>
      <vt:lpstr>         Группы риска</vt:lpstr>
      <vt:lpstr>ДЕТИ-СИНТЕТИКИ </vt:lpstr>
      <vt:lpstr>ТРЕВОЖНЫЕ ДЕТИ</vt:lpstr>
      <vt:lpstr>НЕУВЕРЕННЫЕ ДЕТИ</vt:lpstr>
      <vt:lpstr>ДЕТИ, ИСПЫТЫВАЮЩИЕ НЕДОСТАТОК ПРОИЗВОЛЬНОСТИ И САМООРГАНИЗАЦИИ</vt:lpstr>
      <vt:lpstr>ПЕРФЕКЦИОНИСТЫ И «ОТЛИЧНИКИ»</vt:lpstr>
      <vt:lpstr>АСТЕНИЧНЫЕ ДЕТИ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Стратегии работы с детьми групп риска в период подготовки к ЕГЭ</dc:title>
  <dc:creator>Учитель</dc:creator>
  <cp:lastModifiedBy>Учитель</cp:lastModifiedBy>
  <cp:revision>10</cp:revision>
  <dcterms:created xsi:type="dcterms:W3CDTF">2013-06-18T04:16:39Z</dcterms:created>
  <dcterms:modified xsi:type="dcterms:W3CDTF">2013-06-25T06:24:44Z</dcterms:modified>
</cp:coreProperties>
</file>